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3"/>
  </p:notesMasterIdLst>
  <p:handoutMasterIdLst>
    <p:handoutMasterId r:id="rId14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4F4370DC-37F6-4289-AE08-5BE6CCBEE6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765B59A-53C4-408D-B79D-9A98CBD0D9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3D211-8BE9-419B-90E3-B55A3848CA40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C216B48-7544-4548-A084-8D9241475B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BB7C99D-BE81-402D-97CF-0C66385BDA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DFDDB-6C84-4449-A0C5-98636FF01BF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771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566D2-C9C4-4ED7-A516-44600C5B0494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BD2B5-60E5-4CC5-9C3E-F4C396DAE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450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721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098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4132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03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1852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14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75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473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73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16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153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2F216-8B57-4CD7-A0DD-7B1ABD36008B}" type="datetimeFigureOut">
              <a:rPr lang="it-IT" smtClean="0"/>
              <a:t>13/09/2023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8EBFB-FE8B-4635-A348-F5BD02C13A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11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E32CA62D-4DF5-427B-8173-75725A4D28B2}"/>
              </a:ext>
            </a:extLst>
          </p:cNvPr>
          <p:cNvSpPr/>
          <p:nvPr/>
        </p:nvSpPr>
        <p:spPr>
          <a:xfrm>
            <a:off x="4692073" y="1940544"/>
            <a:ext cx="6096000" cy="30311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lvl="0" indent="-228600" defTabSz="914400">
              <a:lnSpc>
                <a:spcPct val="120000"/>
              </a:lnSpc>
              <a:spcBef>
                <a:spcPts val="1000"/>
              </a:spcBef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</a:pPr>
            <a:r>
              <a:rPr lang="it-IT" dirty="0">
                <a:solidFill>
                  <a:prstClr val="black"/>
                </a:solidFill>
              </a:rPr>
              <a:t>VICE DIREZIONE GENERALE FORMAZIONE E ISTRUZIONE</a:t>
            </a:r>
          </a:p>
          <a:p>
            <a:pPr marL="228600" lvl="0" indent="-228600" defTabSz="914400">
              <a:lnSpc>
                <a:spcPct val="120000"/>
              </a:lnSpc>
              <a:spcBef>
                <a:spcPts val="1000"/>
              </a:spcBef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</a:pPr>
            <a:r>
              <a:rPr lang="it-IT" dirty="0">
                <a:solidFill>
                  <a:prstClr val="black"/>
                </a:solidFill>
              </a:rPr>
              <a:t>SETTORE ISTRUZIONE E DIRITTO ALLO STUDIO</a:t>
            </a:r>
          </a:p>
          <a:p>
            <a:pPr marL="228600" lvl="0" indent="-228600" defTabSz="914400">
              <a:lnSpc>
                <a:spcPct val="120000"/>
              </a:lnSpc>
              <a:spcBef>
                <a:spcPts val="1000"/>
              </a:spcBef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</a:pPr>
            <a:endParaRPr lang="it-IT" dirty="0">
              <a:solidFill>
                <a:prstClr val="black"/>
              </a:solidFill>
            </a:endParaRPr>
          </a:p>
          <a:p>
            <a:pPr lvl="0" defTabSz="914400">
              <a:lnSpc>
                <a:spcPct val="120000"/>
              </a:lnSpc>
              <a:spcBef>
                <a:spcPts val="1000"/>
              </a:spcBef>
              <a:buClr>
                <a:srgbClr val="F81B02"/>
              </a:buClr>
              <a:buSzPct val="110000"/>
            </a:pPr>
            <a:r>
              <a:rPr lang="it-IT" dirty="0">
                <a:solidFill>
                  <a:prstClr val="black"/>
                </a:solidFill>
              </a:rPr>
              <a:t>Referenti:</a:t>
            </a:r>
          </a:p>
          <a:p>
            <a:pPr marL="228600" lvl="0" indent="-228600" defTabSz="914400">
              <a:lnSpc>
                <a:spcPct val="120000"/>
              </a:lnSpc>
              <a:spcBef>
                <a:spcPts val="1000"/>
              </a:spcBef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</a:pPr>
            <a:r>
              <a:rPr lang="it-IT" dirty="0">
                <a:solidFill>
                  <a:prstClr val="black"/>
                </a:solidFill>
              </a:rPr>
              <a:t>Cristina Costantino 0105484816</a:t>
            </a:r>
          </a:p>
          <a:p>
            <a:pPr marL="228600" lvl="0" indent="-228600" defTabSz="914400">
              <a:lnSpc>
                <a:spcPct val="120000"/>
              </a:lnSpc>
              <a:spcBef>
                <a:spcPts val="1000"/>
              </a:spcBef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</a:pPr>
            <a:r>
              <a:rPr lang="it-IT" dirty="0">
                <a:solidFill>
                  <a:prstClr val="black"/>
                </a:solidFill>
              </a:rPr>
              <a:t>Alessio Leonardi 0105484998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9753F7E-351D-4905-AFD4-13E27B51CAB5}"/>
              </a:ext>
            </a:extLst>
          </p:cNvPr>
          <p:cNvSpPr txBox="1"/>
          <p:nvPr/>
        </p:nvSpPr>
        <p:spPr>
          <a:xfrm>
            <a:off x="840510" y="2071638"/>
            <a:ext cx="3519054" cy="224676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bg1"/>
                </a:solidFill>
              </a:rPr>
              <a:t>GUIDA ALLA COMPILAZIONE </a:t>
            </a:r>
          </a:p>
          <a:p>
            <a:pPr algn="ctr"/>
            <a:r>
              <a:rPr lang="it-IT" sz="2000" dirty="0">
                <a:solidFill>
                  <a:schemeClr val="bg1"/>
                </a:solidFill>
              </a:rPr>
              <a:t>DELLA SCHEDA DI </a:t>
            </a:r>
          </a:p>
          <a:p>
            <a:pPr algn="ctr"/>
            <a:r>
              <a:rPr lang="it-IT" sz="2000" dirty="0">
                <a:solidFill>
                  <a:schemeClr val="bg1"/>
                </a:solidFill>
              </a:rPr>
              <a:t>MONITORAGGIO SULL’UTILIZZO DEI FONDI STATALI 0-6 </a:t>
            </a:r>
          </a:p>
          <a:p>
            <a:pPr algn="ctr"/>
            <a:r>
              <a:rPr lang="it-IT" sz="2000" dirty="0">
                <a:solidFill>
                  <a:schemeClr val="bg1"/>
                </a:solidFill>
              </a:rPr>
              <a:t>PER L’E.F. 2020</a:t>
            </a:r>
          </a:p>
        </p:txBody>
      </p:sp>
    </p:spTree>
    <p:extLst>
      <p:ext uri="{BB962C8B-B14F-4D97-AF65-F5344CB8AC3E}">
        <p14:creationId xmlns:p14="http://schemas.microsoft.com/office/powerpoint/2010/main" val="1611718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CA5FBC6-92D8-44C5-8B55-8C1BD59F47F3}"/>
              </a:ext>
            </a:extLst>
          </p:cNvPr>
          <p:cNvSpPr txBox="1"/>
          <p:nvPr/>
        </p:nvSpPr>
        <p:spPr>
          <a:xfrm>
            <a:off x="1283854" y="817130"/>
            <a:ext cx="59389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8. Nel monitoraggio quantitativo inserire il numero di interventi in corrispondenza delle righe già compilate, indicando il numero di interventi previsti, quelli già conclusi e quelli in corso di realizzazione. Per il calcolo del numero di interventi programmati/realizzati/in corso si deve far riferimento al numero di punti di erogazione del servizio su cui si è intervenuti (e non sul numero di bambini/nuclei familiari).</a:t>
            </a:r>
          </a:p>
          <a:p>
            <a:endParaRPr lang="it-IT" dirty="0"/>
          </a:p>
          <a:p>
            <a:r>
              <a:rPr lang="it-IT" dirty="0"/>
              <a:t>9. Colonna R: inserire il numero «1» sulla riga corrispondente alle tipologie d’intervento compilate.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CD85CE9-2195-4C4B-A051-92FB0A636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9737" y="817130"/>
            <a:ext cx="3276600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783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525A17C-9E86-4BC1-9FD7-8A8B6AC8D604}"/>
              </a:ext>
            </a:extLst>
          </p:cNvPr>
          <p:cNvSpPr txBox="1"/>
          <p:nvPr/>
        </p:nvSpPr>
        <p:spPr>
          <a:xfrm>
            <a:off x="1376218" y="1533236"/>
            <a:ext cx="736778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6000" dirty="0"/>
              <a:t>Grazie</a:t>
            </a:r>
            <a:r>
              <a:rPr lang="it-IT" dirty="0"/>
              <a:t> </a:t>
            </a:r>
            <a:r>
              <a:rPr lang="it-IT" sz="5400" dirty="0"/>
              <a:t>dell’attenzione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989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348B292-89EC-4278-85FE-F40CE8ADC420}"/>
              </a:ext>
            </a:extLst>
          </p:cNvPr>
          <p:cNvSpPr txBox="1"/>
          <p:nvPr/>
        </p:nvSpPr>
        <p:spPr>
          <a:xfrm>
            <a:off x="408373" y="1509204"/>
            <a:ext cx="1134515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E’ richiesta ai comuni la compilazione corretta della scheda di monitoraggio per i fondi statali destinati al </a:t>
            </a:r>
          </a:p>
          <a:p>
            <a:r>
              <a:rPr lang="it-IT" dirty="0"/>
              <a:t>Sistema integrato 0-6 anni;</a:t>
            </a:r>
          </a:p>
          <a:p>
            <a:r>
              <a:rPr lang="it-IT" dirty="0"/>
              <a:t>Ogni singola scheda </a:t>
            </a:r>
            <a:r>
              <a:rPr lang="it-IT" dirty="0" err="1"/>
              <a:t>excel</a:t>
            </a:r>
            <a:r>
              <a:rPr lang="it-IT" dirty="0"/>
              <a:t> verrà inserita in una cartella riepilogativa di tutti i Comuni che verrà poi</a:t>
            </a:r>
          </a:p>
          <a:p>
            <a:r>
              <a:rPr lang="it-IT" dirty="0"/>
              <a:t>inviata al Ministero; tale scheda complessiva </a:t>
            </a:r>
          </a:p>
          <a:p>
            <a:r>
              <a:rPr lang="it-IT" dirty="0"/>
              <a:t>conterrà le somme delle diverse celle, si chiede pertanto la scheda di </a:t>
            </a:r>
            <a:r>
              <a:rPr lang="it-IT" u="sng" dirty="0"/>
              <a:t>non modificare </a:t>
            </a:r>
          </a:p>
          <a:p>
            <a:r>
              <a:rPr lang="it-IT" dirty="0"/>
              <a:t>aggiungendo o togliendo righe o colonne. </a:t>
            </a:r>
          </a:p>
        </p:txBody>
      </p:sp>
    </p:spTree>
    <p:extLst>
      <p:ext uri="{BB962C8B-B14F-4D97-AF65-F5344CB8AC3E}">
        <p14:creationId xmlns:p14="http://schemas.microsoft.com/office/powerpoint/2010/main" val="25217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AC6AF1D-6615-45E3-B189-B85224DCE589}"/>
              </a:ext>
            </a:extLst>
          </p:cNvPr>
          <p:cNvSpPr txBox="1"/>
          <p:nvPr/>
        </p:nvSpPr>
        <p:spPr>
          <a:xfrm>
            <a:off x="390617" y="878889"/>
            <a:ext cx="11370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it-IT" dirty="0"/>
              <a:t>La cifra assegnata al proprio Comune dalla deliberazione 563/2020 è riportata nell’ALLEGATO B nella </a:t>
            </a:r>
          </a:p>
          <a:p>
            <a:r>
              <a:rPr lang="it-IT" dirty="0"/>
              <a:t>Colonna «TOTALE COMPENSATO»;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62DEFEF-6F87-4BCA-B5EA-2A9471B1D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447" y="1518082"/>
            <a:ext cx="7079247" cy="4865870"/>
          </a:xfrm>
          <a:prstGeom prst="rect">
            <a:avLst/>
          </a:prstGeom>
        </p:spPr>
      </p:pic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286B0649-8C23-439A-8741-9CB4AAB41E59}"/>
              </a:ext>
            </a:extLst>
          </p:cNvPr>
          <p:cNvCxnSpPr/>
          <p:nvPr/>
        </p:nvCxnSpPr>
        <p:spPr>
          <a:xfrm>
            <a:off x="4332303" y="1322773"/>
            <a:ext cx="3728621" cy="110970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Rettangolo 6">
            <a:extLst>
              <a:ext uri="{FF2B5EF4-FFF2-40B4-BE49-F238E27FC236}">
                <a16:creationId xmlns:a16="http://schemas.microsoft.com/office/drawing/2014/main" id="{81C3D23C-3479-4BE1-BCBC-0BCDFC0CAA37}"/>
              </a:ext>
            </a:extLst>
          </p:cNvPr>
          <p:cNvSpPr/>
          <p:nvPr/>
        </p:nvSpPr>
        <p:spPr>
          <a:xfrm>
            <a:off x="7945515" y="1969104"/>
            <a:ext cx="949910" cy="41032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8127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A0FCCB0D-4A0F-47FE-900A-0AB8DDA69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940" y="1247845"/>
            <a:ext cx="10283627" cy="4478252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3915323-5E5F-482F-87B9-C83870EF7B4E}"/>
              </a:ext>
            </a:extLst>
          </p:cNvPr>
          <p:cNvSpPr txBox="1"/>
          <p:nvPr/>
        </p:nvSpPr>
        <p:spPr>
          <a:xfrm>
            <a:off x="514905" y="790113"/>
            <a:ext cx="11549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2. Inserire la cifra assegnata nella colonna A «Risorse assegnate dal MI» nella riga del totale nella cella F29; 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E343C1AE-D62A-440E-9A0D-6562FBAB87EE}"/>
              </a:ext>
            </a:extLst>
          </p:cNvPr>
          <p:cNvCxnSpPr/>
          <p:nvPr/>
        </p:nvCxnSpPr>
        <p:spPr>
          <a:xfrm flipH="1">
            <a:off x="5353235" y="1083076"/>
            <a:ext cx="4847208" cy="42168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Rettangolo 5">
            <a:extLst>
              <a:ext uri="{FF2B5EF4-FFF2-40B4-BE49-F238E27FC236}">
                <a16:creationId xmlns:a16="http://schemas.microsoft.com/office/drawing/2014/main" id="{0EC62135-AE4B-4962-A587-92128E3E2A1F}"/>
              </a:ext>
            </a:extLst>
          </p:cNvPr>
          <p:cNvSpPr/>
          <p:nvPr/>
        </p:nvSpPr>
        <p:spPr>
          <a:xfrm>
            <a:off x="4765964" y="5264458"/>
            <a:ext cx="640537" cy="461639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102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DE3AE56-695F-4E7E-8ED7-F5858C3A7E7F}"/>
              </a:ext>
            </a:extLst>
          </p:cNvPr>
          <p:cNvSpPr txBox="1"/>
          <p:nvPr/>
        </p:nvSpPr>
        <p:spPr>
          <a:xfrm>
            <a:off x="603682" y="887767"/>
            <a:ext cx="367535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3. Ripartire la cifra totale sulle righe corrispondenti alla tipologia di intervento effettuata dal Comune della stessa</a:t>
            </a:r>
          </a:p>
          <a:p>
            <a:r>
              <a:rPr lang="it-IT" dirty="0"/>
              <a:t>Colonna A; qualora fossero state realizzate più tipologie di intervento controllare che la somma della </a:t>
            </a:r>
          </a:p>
          <a:p>
            <a:r>
              <a:rPr lang="it-IT" dirty="0"/>
              <a:t>Ripartizione delle risorse dia il totale già inserito;</a:t>
            </a:r>
          </a:p>
          <a:p>
            <a:r>
              <a:rPr lang="it-IT" dirty="0"/>
              <a:t>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37431A56-9C52-4B5E-8F6F-E7BE173F2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3227" y="348908"/>
            <a:ext cx="5975135" cy="6106666"/>
          </a:xfrm>
          <a:prstGeom prst="rect">
            <a:avLst/>
          </a:prstGeom>
        </p:spPr>
      </p:pic>
      <p:sp>
        <p:nvSpPr>
          <p:cNvPr id="4" name="Ovale 3">
            <a:extLst>
              <a:ext uri="{FF2B5EF4-FFF2-40B4-BE49-F238E27FC236}">
                <a16:creationId xmlns:a16="http://schemas.microsoft.com/office/drawing/2014/main" id="{E6AF1917-FD91-458E-A32B-FC74C292F2C5}"/>
              </a:ext>
            </a:extLst>
          </p:cNvPr>
          <p:cNvSpPr/>
          <p:nvPr/>
        </p:nvSpPr>
        <p:spPr>
          <a:xfrm>
            <a:off x="10196945" y="2918692"/>
            <a:ext cx="766618" cy="397163"/>
          </a:xfrm>
          <a:prstGeom prst="ellips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705DF3D7-9F2F-4A5A-BAE3-F5F49DFCD3D3}"/>
              </a:ext>
            </a:extLst>
          </p:cNvPr>
          <p:cNvSpPr/>
          <p:nvPr/>
        </p:nvSpPr>
        <p:spPr>
          <a:xfrm>
            <a:off x="10196945" y="4027088"/>
            <a:ext cx="766618" cy="397163"/>
          </a:xfrm>
          <a:prstGeom prst="ellips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1D354273-5D68-47C3-A6FC-E24EEC166DDA}"/>
              </a:ext>
            </a:extLst>
          </p:cNvPr>
          <p:cNvSpPr/>
          <p:nvPr/>
        </p:nvSpPr>
        <p:spPr>
          <a:xfrm>
            <a:off x="10201563" y="5225167"/>
            <a:ext cx="766618" cy="397163"/>
          </a:xfrm>
          <a:prstGeom prst="ellips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E2DDDCE6-B42D-4242-B44A-2F03141A811E}"/>
              </a:ext>
            </a:extLst>
          </p:cNvPr>
          <p:cNvSpPr/>
          <p:nvPr/>
        </p:nvSpPr>
        <p:spPr>
          <a:xfrm>
            <a:off x="10187708" y="6036677"/>
            <a:ext cx="766618" cy="397163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Parentesi graffa aperta 7">
            <a:extLst>
              <a:ext uri="{FF2B5EF4-FFF2-40B4-BE49-F238E27FC236}">
                <a16:creationId xmlns:a16="http://schemas.microsoft.com/office/drawing/2014/main" id="{E89B718B-50F8-429D-BDBB-AE4F8ECD5CCB}"/>
              </a:ext>
            </a:extLst>
          </p:cNvPr>
          <p:cNvSpPr/>
          <p:nvPr/>
        </p:nvSpPr>
        <p:spPr>
          <a:xfrm>
            <a:off x="9772073" y="3117273"/>
            <a:ext cx="240145" cy="2341418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4" name="Connettore a gomito 13">
            <a:extLst>
              <a:ext uri="{FF2B5EF4-FFF2-40B4-BE49-F238E27FC236}">
                <a16:creationId xmlns:a16="http://schemas.microsoft.com/office/drawing/2014/main" id="{63657D05-5F4B-4862-993C-C05367BCB929}"/>
              </a:ext>
            </a:extLst>
          </p:cNvPr>
          <p:cNvCxnSpPr>
            <a:stCxn id="8" idx="1"/>
          </p:cNvCxnSpPr>
          <p:nvPr/>
        </p:nvCxnSpPr>
        <p:spPr>
          <a:xfrm rot="10800000" flipV="1">
            <a:off x="9245601" y="4287982"/>
            <a:ext cx="526473" cy="2020454"/>
          </a:xfrm>
          <a:prstGeom prst="bentConnector2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4345C211-934E-4487-8604-B3BA927F4C40}"/>
              </a:ext>
            </a:extLst>
          </p:cNvPr>
          <p:cNvCxnSpPr/>
          <p:nvPr/>
        </p:nvCxnSpPr>
        <p:spPr>
          <a:xfrm flipV="1">
            <a:off x="9245600" y="6243782"/>
            <a:ext cx="942108" cy="6465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84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D177781-3F9E-4CE7-B3A9-90CF4CE2BE55}"/>
              </a:ext>
            </a:extLst>
          </p:cNvPr>
          <p:cNvSpPr txBox="1"/>
          <p:nvPr/>
        </p:nvSpPr>
        <p:spPr>
          <a:xfrm>
            <a:off x="600364" y="979055"/>
            <a:ext cx="69365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4. La colonna «Finanziamento della Regione» non va compilata, pertanto la colonna «Risorse complessive assegnate ai comuni» risulterà uguale alla prima colonna (Colonna A=Colonna C);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BE4AD39-BE5D-469A-8F69-D15D3BFAB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5721" y="979055"/>
            <a:ext cx="2238375" cy="501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248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D82137CD-490D-498A-8156-5A55807C55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5593" y="737177"/>
            <a:ext cx="2409825" cy="523875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81F2AB8E-4F5C-40DA-B915-081C4FD5EEA1}"/>
              </a:ext>
            </a:extLst>
          </p:cNvPr>
          <p:cNvSpPr txBox="1"/>
          <p:nvPr/>
        </p:nvSpPr>
        <p:spPr>
          <a:xfrm>
            <a:off x="858982" y="1173018"/>
            <a:ext cx="561570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5. Nella colonna d «Concorso da parte dei Comuni al finanziamento dello specifico intervento ai sensi dell’art. 8 c. 4 </a:t>
            </a:r>
            <a:r>
              <a:rPr lang="it-IT" dirty="0" err="1"/>
              <a:t>D.Lgs.</a:t>
            </a:r>
            <a:r>
              <a:rPr lang="it-IT" dirty="0"/>
              <a:t> 65/2017» si possono inserire </a:t>
            </a:r>
            <a:r>
              <a:rPr lang="it-IT" u="sng" dirty="0"/>
              <a:t>gli eventuali importi aggiuntivi </a:t>
            </a:r>
            <a:r>
              <a:rPr lang="it-IT" dirty="0"/>
              <a:t>che il Comune ha destinato agli interventi sul sistema integrato 0-6;</a:t>
            </a:r>
          </a:p>
          <a:p>
            <a:endParaRPr lang="it-IT" dirty="0"/>
          </a:p>
          <a:p>
            <a:r>
              <a:rPr lang="it-IT" dirty="0"/>
              <a:t>6. La colonna e «Totale risorse </a:t>
            </a:r>
            <a:r>
              <a:rPr lang="it-IT" u="sng" dirty="0"/>
              <a:t>impegnate</a:t>
            </a:r>
            <a:r>
              <a:rPr lang="it-IT" dirty="0"/>
              <a:t> dai Comuni alla data del 30 luglio dell'anno di monitoraggio» dovrà quindi corrispondere alla somma delle Risorse assegnate dal MI e dell’eventuale concorso da parte dei Comuni (</a:t>
            </a:r>
            <a:r>
              <a:rPr lang="it-IT" dirty="0" err="1"/>
              <a:t>a+d</a:t>
            </a:r>
            <a:r>
              <a:rPr lang="it-IT" dirty="0"/>
              <a:t>)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CC29D928-7182-4B44-9CCF-350472C41FED}"/>
              </a:ext>
            </a:extLst>
          </p:cNvPr>
          <p:cNvSpPr/>
          <p:nvPr/>
        </p:nvSpPr>
        <p:spPr>
          <a:xfrm>
            <a:off x="9393382" y="5578764"/>
            <a:ext cx="822036" cy="397163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F71432C2-AEF3-4581-8239-7A04D75996F8}"/>
              </a:ext>
            </a:extLst>
          </p:cNvPr>
          <p:cNvCxnSpPr>
            <a:stCxn id="7" idx="2"/>
          </p:cNvCxnSpPr>
          <p:nvPr/>
        </p:nvCxnSpPr>
        <p:spPr>
          <a:xfrm flipH="1" flipV="1">
            <a:off x="6363855" y="5375564"/>
            <a:ext cx="3029527" cy="401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B071C5A-CE45-4E13-A218-50993929DA60}"/>
              </a:ext>
            </a:extLst>
          </p:cNvPr>
          <p:cNvSpPr txBox="1"/>
          <p:nvPr/>
        </p:nvSpPr>
        <p:spPr>
          <a:xfrm>
            <a:off x="2425954" y="5218544"/>
            <a:ext cx="4048737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it-IT" sz="1400" dirty="0"/>
              <a:t>Controllare i totali nell’ultima riga della tabella</a:t>
            </a:r>
          </a:p>
        </p:txBody>
      </p:sp>
    </p:spTree>
    <p:extLst>
      <p:ext uri="{BB962C8B-B14F-4D97-AF65-F5344CB8AC3E}">
        <p14:creationId xmlns:p14="http://schemas.microsoft.com/office/powerpoint/2010/main" val="257216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14EAF97-0615-47FD-8C44-D8F2D2B31804}"/>
              </a:ext>
            </a:extLst>
          </p:cNvPr>
          <p:cNvSpPr txBox="1"/>
          <p:nvPr/>
        </p:nvSpPr>
        <p:spPr>
          <a:xfrm>
            <a:off x="1754908" y="498763"/>
            <a:ext cx="376843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dirty="0"/>
              <a:t> e1: del totale delle risorse impegnate, inserire la quota parte derivante dal finanziamento statale impegnata sull’azione programmata.</a:t>
            </a:r>
          </a:p>
          <a:p>
            <a:r>
              <a:rPr lang="it-IT" dirty="0"/>
              <a:t>e2: del totale delle risorse impegnate, inserire la quota parte del finanziamento statale eventualmente derivata da economie (da compilare esclusivamente se, a seguito di spese d’investimento, siano derivate economie riutilizzate per finanziare spesa corrente su altre tipologie d’intervento)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59AB5F0-6780-44CF-B086-53D4110D68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4234" y="852487"/>
            <a:ext cx="4257675" cy="515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7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87132A4-6F91-4961-B604-9AFA4933B24F}"/>
              </a:ext>
            </a:extLst>
          </p:cNvPr>
          <p:cNvSpPr txBox="1"/>
          <p:nvPr/>
        </p:nvSpPr>
        <p:spPr>
          <a:xfrm>
            <a:off x="665019" y="1163782"/>
            <a:ext cx="447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7. Qualora parte delle risorse assegnate non sia stata ancora impegnata dal Comune, tale importo va indicato nella colonna F, che corrisponderà quindi alla differenza tra la cifra della colonna C la cifra della colonna E (c-e)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A454C60-D8C1-44EA-A2A1-226848C0E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767" y="828675"/>
            <a:ext cx="58293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425687"/>
      </p:ext>
    </p:extLst>
  </p:cSld>
  <p:clrMapOvr>
    <a:masterClrMapping/>
  </p:clrMapOvr>
</p:sld>
</file>

<file path=ppt/theme/theme1.xml><?xml version="1.0" encoding="utf-8"?>
<a:theme xmlns:a="http://schemas.openxmlformats.org/drawingml/2006/main" name="Atlante">
  <a:themeElements>
    <a:clrScheme name="Atlante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nt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nt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529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Rockwell</vt:lpstr>
      <vt:lpstr>Wingdings</vt:lpstr>
      <vt:lpstr>Atlante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Costantino Cristina</dc:creator>
  <cp:lastModifiedBy>Ilaria Maccarini</cp:lastModifiedBy>
  <cp:revision>31</cp:revision>
  <dcterms:created xsi:type="dcterms:W3CDTF">2023-07-25T10:06:09Z</dcterms:created>
  <dcterms:modified xsi:type="dcterms:W3CDTF">2023-09-13T12:03:59Z</dcterms:modified>
</cp:coreProperties>
</file>